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3"/>
  </p:notes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4" userDrawn="1">
          <p15:clr>
            <a:srgbClr val="A4A3A4"/>
          </p15:clr>
        </p15:guide>
        <p15:guide id="4" pos="3696" userDrawn="1">
          <p15:clr>
            <a:srgbClr val="A4A3A4"/>
          </p15:clr>
        </p15:guide>
        <p15:guide id="5" orient="horz" pos="2304" userDrawn="1">
          <p15:clr>
            <a:srgbClr val="A4A3A4"/>
          </p15:clr>
        </p15:guide>
        <p15:guide id="6" orient="horz" pos="720" userDrawn="1">
          <p15:clr>
            <a:srgbClr val="A4A3A4"/>
          </p15:clr>
        </p15:guide>
        <p15:guide id="7" orient="horz" pos="4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94" d="100"/>
          <a:sy n="94" d="100"/>
        </p:scale>
        <p:origin x="199" y="53"/>
      </p:cViewPr>
      <p:guideLst>
        <p:guide orient="horz" pos="2160"/>
        <p:guide pos="3840"/>
        <p:guide pos="3984"/>
        <p:guide pos="3696"/>
        <p:guide orient="horz" pos="2304"/>
        <p:guide orient="horz" pos="720"/>
        <p:guide orient="horz" pos="41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WORLDWIDE WORKPLACE CLOSURES AND INFORMATION CAMPAIGNS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454579557876945E-2"/>
          <c:y val="0.33302314483416845"/>
          <c:w val="0.90793512587193292"/>
          <c:h val="0.5340356319096476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Workplace Closures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mmm\ yyyy</c:formatCode>
                <c:ptCount val="1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15</c:v>
                </c:pt>
                <c:pt idx="1">
                  <c:v>145</c:v>
                </c:pt>
                <c:pt idx="2">
                  <c:v>2336</c:v>
                </c:pt>
                <c:pt idx="3">
                  <c:v>5032</c:v>
                </c:pt>
                <c:pt idx="4">
                  <c:v>5116</c:v>
                </c:pt>
                <c:pt idx="5">
                  <c:v>4425</c:v>
                </c:pt>
                <c:pt idx="6">
                  <c:v>4433</c:v>
                </c:pt>
                <c:pt idx="7">
                  <c:v>4579</c:v>
                </c:pt>
                <c:pt idx="8">
                  <c:v>4473</c:v>
                </c:pt>
                <c:pt idx="9">
                  <c:v>4680</c:v>
                </c:pt>
                <c:pt idx="10">
                  <c:v>4478</c:v>
                </c:pt>
                <c:pt idx="11">
                  <c:v>4748</c:v>
                </c:pt>
                <c:pt idx="12">
                  <c:v>4673</c:v>
                </c:pt>
                <c:pt idx="13">
                  <c:v>4205</c:v>
                </c:pt>
                <c:pt idx="14">
                  <c:v>4028</c:v>
                </c:pt>
                <c:pt idx="15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FD5-4EA1-BD07-D99D48EDC7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Information Campaigns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mmm\ yyyy</c:formatCode>
                <c:ptCount val="1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650</c:v>
                </c:pt>
                <c:pt idx="1">
                  <c:v>1484</c:v>
                </c:pt>
                <c:pt idx="2">
                  <c:v>4730</c:v>
                </c:pt>
                <c:pt idx="3">
                  <c:v>5528</c:v>
                </c:pt>
                <c:pt idx="4">
                  <c:v>5735</c:v>
                </c:pt>
                <c:pt idx="5">
                  <c:v>5522</c:v>
                </c:pt>
                <c:pt idx="6">
                  <c:v>5673</c:v>
                </c:pt>
                <c:pt idx="7">
                  <c:v>5639</c:v>
                </c:pt>
                <c:pt idx="8">
                  <c:v>5467</c:v>
                </c:pt>
                <c:pt idx="9">
                  <c:v>5662</c:v>
                </c:pt>
                <c:pt idx="10">
                  <c:v>5489</c:v>
                </c:pt>
                <c:pt idx="11">
                  <c:v>5661</c:v>
                </c:pt>
                <c:pt idx="12">
                  <c:v>5660</c:v>
                </c:pt>
                <c:pt idx="13">
                  <c:v>5110</c:v>
                </c:pt>
                <c:pt idx="14">
                  <c:v>4779</c:v>
                </c:pt>
                <c:pt idx="15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FD5-4EA1-BD07-D99D48EDC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135295"/>
        <c:axId val="940065727"/>
      </c:lineChart>
      <c:dateAx>
        <c:axId val="695135295"/>
        <c:scaling>
          <c:orientation val="minMax"/>
        </c:scaling>
        <c:delete val="0"/>
        <c:axPos val="b"/>
        <c:numFmt formatCode="mmm\ 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065727"/>
        <c:crosses val="autoZero"/>
        <c:auto val="1"/>
        <c:lblOffset val="100"/>
        <c:baseTimeUnit val="months"/>
      </c:dateAx>
      <c:valAx>
        <c:axId val="940065727"/>
        <c:scaling>
          <c:orientation val="minMax"/>
          <c:max val="6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5135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5777252843394577E-2"/>
          <c:y val="0.12315656565656566"/>
          <c:w val="0.94400104986876643"/>
          <c:h val="0.149464726000159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FFFFFF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C9A05-A2EE-438A-B960-A2956A3BBF2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4F1A0-ABF0-4EFB-81F3-1CA0A874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8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c6ee8f484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c6ee8f484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5f1c0551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5f1c0551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d8108c71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ed8108c71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ed8108c713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ed8108c713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c6ee8f48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c6ee8f48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d8108c71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d8108c71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ed8108c7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ed8108c7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6ee8f484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6ee8f484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6ee8f484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6ee8f484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0721-F0A9-A12E-9F8D-527CDCA97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19E46-1F4D-49F1-EE1C-E311F6F50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7168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950967" y="449071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 idx="2"/>
          </p:nvPr>
        </p:nvSpPr>
        <p:spPr>
          <a:xfrm>
            <a:off x="1262751" y="3430917"/>
            <a:ext cx="26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1192951" y="4080100"/>
            <a:ext cx="28292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3"/>
          </p:nvPr>
        </p:nvSpPr>
        <p:spPr>
          <a:xfrm>
            <a:off x="4751184" y="3430917"/>
            <a:ext cx="26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4"/>
          </p:nvPr>
        </p:nvSpPr>
        <p:spPr>
          <a:xfrm>
            <a:off x="4681384" y="4080100"/>
            <a:ext cx="28292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5"/>
          </p:nvPr>
        </p:nvSpPr>
        <p:spPr>
          <a:xfrm>
            <a:off x="8239651" y="3430917"/>
            <a:ext cx="26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6"/>
          </p:nvPr>
        </p:nvSpPr>
        <p:spPr>
          <a:xfrm>
            <a:off x="8169851" y="4080100"/>
            <a:ext cx="2829200" cy="1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2"/>
          <p:cNvSpPr/>
          <p:nvPr/>
        </p:nvSpPr>
        <p:spPr>
          <a:xfrm flipH="1">
            <a:off x="3378096" y="5532783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2"/>
          <p:cNvSpPr/>
          <p:nvPr/>
        </p:nvSpPr>
        <p:spPr>
          <a:xfrm rot="-5400000" flipH="1">
            <a:off x="9163386" y="5591443"/>
            <a:ext cx="1041439" cy="1491757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22"/>
          <p:cNvSpPr/>
          <p:nvPr/>
        </p:nvSpPr>
        <p:spPr>
          <a:xfrm rot="5400000" flipH="1">
            <a:off x="10969540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22"/>
          <p:cNvSpPr/>
          <p:nvPr/>
        </p:nvSpPr>
        <p:spPr>
          <a:xfrm flipH="1">
            <a:off x="-118662" y="587053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2"/>
          <p:cNvSpPr/>
          <p:nvPr/>
        </p:nvSpPr>
        <p:spPr>
          <a:xfrm flipH="1">
            <a:off x="10335992" y="395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2"/>
          <p:cNvSpPr/>
          <p:nvPr/>
        </p:nvSpPr>
        <p:spPr>
          <a:xfrm flipH="1">
            <a:off x="11961592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2"/>
          <p:cNvSpPr/>
          <p:nvPr/>
        </p:nvSpPr>
        <p:spPr>
          <a:xfrm flipH="1">
            <a:off x="436292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2"/>
          <p:cNvSpPr/>
          <p:nvPr/>
        </p:nvSpPr>
        <p:spPr>
          <a:xfrm flipH="1">
            <a:off x="3726925" y="6589867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22"/>
          <p:cNvSpPr/>
          <p:nvPr/>
        </p:nvSpPr>
        <p:spPr>
          <a:xfrm flipH="1">
            <a:off x="9150392" y="6397533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3784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1976965" y="2440633"/>
            <a:ext cx="3321200" cy="19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1"/>
          </p:nvPr>
        </p:nvSpPr>
        <p:spPr>
          <a:xfrm>
            <a:off x="6122235" y="1151233"/>
            <a:ext cx="49056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2133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10796521" y="5901353"/>
            <a:ext cx="782160" cy="666504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9"/>
          <p:cNvSpPr/>
          <p:nvPr/>
        </p:nvSpPr>
        <p:spPr>
          <a:xfrm rot="5400000">
            <a:off x="4741469" y="5588176"/>
            <a:ext cx="1041439" cy="1491757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9"/>
          <p:cNvSpPr/>
          <p:nvPr/>
        </p:nvSpPr>
        <p:spPr>
          <a:xfrm rot="-5400000">
            <a:off x="452482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9"/>
          <p:cNvSpPr/>
          <p:nvPr/>
        </p:nvSpPr>
        <p:spPr>
          <a:xfrm rot="-8100000">
            <a:off x="10637665" y="306547"/>
            <a:ext cx="1424011" cy="1212145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9"/>
          <p:cNvSpPr/>
          <p:nvPr/>
        </p:nvSpPr>
        <p:spPr>
          <a:xfrm>
            <a:off x="1955800" y="395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9"/>
          <p:cNvSpPr/>
          <p:nvPr/>
        </p:nvSpPr>
        <p:spPr>
          <a:xfrm>
            <a:off x="3302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9"/>
          <p:cNvSpPr/>
          <p:nvPr/>
        </p:nvSpPr>
        <p:spPr>
          <a:xfrm rot="-8100000">
            <a:off x="10772471" y="1230457"/>
            <a:ext cx="127279" cy="1272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9"/>
          <p:cNvSpPr/>
          <p:nvPr/>
        </p:nvSpPr>
        <p:spPr>
          <a:xfrm>
            <a:off x="11188700" y="5876833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9"/>
          <p:cNvSpPr/>
          <p:nvPr/>
        </p:nvSpPr>
        <p:spPr>
          <a:xfrm>
            <a:off x="5723833" y="6287251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97007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719333"/>
            <a:ext cx="11360800" cy="18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1"/>
          </p:nvPr>
        </p:nvSpPr>
        <p:spPr>
          <a:xfrm>
            <a:off x="950967" y="2399567"/>
            <a:ext cx="102904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667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722211" y="2655916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1"/>
          <p:cNvSpPr/>
          <p:nvPr/>
        </p:nvSpPr>
        <p:spPr>
          <a:xfrm>
            <a:off x="9932921" y="3310553"/>
            <a:ext cx="782160" cy="666504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1"/>
          <p:cNvSpPr/>
          <p:nvPr/>
        </p:nvSpPr>
        <p:spPr>
          <a:xfrm rot="-5400000">
            <a:off x="452482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1"/>
          <p:cNvSpPr/>
          <p:nvPr/>
        </p:nvSpPr>
        <p:spPr>
          <a:xfrm>
            <a:off x="11113737" y="587053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1"/>
          <p:cNvSpPr/>
          <p:nvPr/>
        </p:nvSpPr>
        <p:spPr>
          <a:xfrm>
            <a:off x="3302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1"/>
          <p:cNvSpPr/>
          <p:nvPr/>
        </p:nvSpPr>
        <p:spPr>
          <a:xfrm>
            <a:off x="118555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1"/>
          <p:cNvSpPr/>
          <p:nvPr/>
        </p:nvSpPr>
        <p:spPr>
          <a:xfrm>
            <a:off x="10325100" y="3286033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1"/>
          <p:cNvSpPr/>
          <p:nvPr/>
        </p:nvSpPr>
        <p:spPr>
          <a:xfrm>
            <a:off x="1670100" y="3713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5976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EB87-72FA-C355-AF78-F55AC762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8E4A-9BF0-503A-3A4A-FF8962BFC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15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7984-318D-8718-4673-CD17CD20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F0B91-0801-BEE8-F9D7-49E40EDAE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05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4219-F17B-753C-78DF-68A5E355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11EA-F8A1-85EE-E869-51DFA41A1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B58F2-5B4A-B5E2-8725-961A4AC8E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70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B62B-B2DF-48DA-F14D-475B038B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54927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3EEF-781F-D7EB-109E-E9783A425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CAC39-BAEE-F385-9133-6A2DB8194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CC684-6E71-F749-487D-5664A187A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7B22A-4DB9-A2CD-75A7-B2C847613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72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F35D-2E8C-D3AF-5B05-44414671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D7EDC-AA87-E0EF-75E8-8B2E5C14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FBE0C-CC72-5D47-3BA9-90006919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4BE5-4965-1BF5-01A9-71BC2FAF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F00C2D-F321-4A18-B14B-EEBD46A9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4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8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950967" y="449071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4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/>
          </p:nvPr>
        </p:nvSpPr>
        <p:spPr>
          <a:xfrm>
            <a:off x="950167" y="2533500"/>
            <a:ext cx="31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371767" y="2940433"/>
            <a:ext cx="27116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3" hasCustomPrompt="1"/>
          </p:nvPr>
        </p:nvSpPr>
        <p:spPr>
          <a:xfrm>
            <a:off x="989121" y="1752896"/>
            <a:ext cx="2929200" cy="8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4"/>
          </p:nvPr>
        </p:nvSpPr>
        <p:spPr>
          <a:xfrm>
            <a:off x="950967" y="4872467"/>
            <a:ext cx="313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5"/>
          </p:nvPr>
        </p:nvSpPr>
        <p:spPr>
          <a:xfrm>
            <a:off x="1371667" y="5279400"/>
            <a:ext cx="27116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 hasCustomPrompt="1"/>
          </p:nvPr>
        </p:nvSpPr>
        <p:spPr>
          <a:xfrm>
            <a:off x="989121" y="3996956"/>
            <a:ext cx="2929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7"/>
          </p:nvPr>
        </p:nvSpPr>
        <p:spPr>
          <a:xfrm flipH="1">
            <a:off x="8108524" y="2533500"/>
            <a:ext cx="31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 flipH="1">
            <a:off x="8108524" y="2940429"/>
            <a:ext cx="27068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8273679" y="1752896"/>
            <a:ext cx="2929200" cy="8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3"/>
          </p:nvPr>
        </p:nvSpPr>
        <p:spPr>
          <a:xfrm flipH="1">
            <a:off x="8108524" y="4872467"/>
            <a:ext cx="31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 flipH="1">
            <a:off x="8108524" y="5279400"/>
            <a:ext cx="27068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8273679" y="3996956"/>
            <a:ext cx="2929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/>
          <p:nvPr/>
        </p:nvSpPr>
        <p:spPr>
          <a:xfrm>
            <a:off x="1955800" y="395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3"/>
          <p:cNvSpPr/>
          <p:nvPr/>
        </p:nvSpPr>
        <p:spPr>
          <a:xfrm>
            <a:off x="3302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3"/>
          <p:cNvSpPr/>
          <p:nvPr/>
        </p:nvSpPr>
        <p:spPr>
          <a:xfrm>
            <a:off x="11855500" y="4966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3"/>
          <p:cNvSpPr/>
          <p:nvPr/>
        </p:nvSpPr>
        <p:spPr>
          <a:xfrm>
            <a:off x="7118400" y="60752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3"/>
          <p:cNvSpPr/>
          <p:nvPr/>
        </p:nvSpPr>
        <p:spPr>
          <a:xfrm>
            <a:off x="11114620" y="556320"/>
            <a:ext cx="1248424" cy="1211401"/>
          </a:xfrm>
          <a:custGeom>
            <a:avLst/>
            <a:gdLst/>
            <a:ahLst/>
            <a:cxnLst/>
            <a:rect l="l" t="t" r="r" b="b"/>
            <a:pathLst>
              <a:path w="39453" h="38283" extrusionOk="0">
                <a:moveTo>
                  <a:pt x="13393" y="1"/>
                </a:moveTo>
                <a:cubicBezTo>
                  <a:pt x="13218" y="1"/>
                  <a:pt x="13041" y="32"/>
                  <a:pt x="12869" y="99"/>
                </a:cubicBezTo>
                <a:cubicBezTo>
                  <a:pt x="12110" y="389"/>
                  <a:pt x="11737" y="1245"/>
                  <a:pt x="12027" y="2005"/>
                </a:cubicBezTo>
                <a:cubicBezTo>
                  <a:pt x="12248" y="2557"/>
                  <a:pt x="12787" y="2930"/>
                  <a:pt x="13394" y="2930"/>
                </a:cubicBezTo>
                <a:lnTo>
                  <a:pt x="17275" y="12942"/>
                </a:lnTo>
                <a:cubicBezTo>
                  <a:pt x="16985" y="13108"/>
                  <a:pt x="16695" y="13287"/>
                  <a:pt x="16418" y="13480"/>
                </a:cubicBezTo>
                <a:lnTo>
                  <a:pt x="11171" y="7515"/>
                </a:lnTo>
                <a:cubicBezTo>
                  <a:pt x="11364" y="7142"/>
                  <a:pt x="11309" y="6700"/>
                  <a:pt x="11033" y="6396"/>
                </a:cubicBezTo>
                <a:cubicBezTo>
                  <a:pt x="10837" y="6170"/>
                  <a:pt x="10560" y="6055"/>
                  <a:pt x="10281" y="6055"/>
                </a:cubicBezTo>
                <a:cubicBezTo>
                  <a:pt x="10047" y="6055"/>
                  <a:pt x="9813" y="6136"/>
                  <a:pt x="9624" y="6299"/>
                </a:cubicBezTo>
                <a:cubicBezTo>
                  <a:pt x="9210" y="6658"/>
                  <a:pt x="9168" y="7294"/>
                  <a:pt x="9527" y="7708"/>
                </a:cubicBezTo>
                <a:cubicBezTo>
                  <a:pt x="9724" y="7925"/>
                  <a:pt x="10006" y="8043"/>
                  <a:pt x="10291" y="8043"/>
                </a:cubicBezTo>
                <a:cubicBezTo>
                  <a:pt x="10406" y="8043"/>
                  <a:pt x="10521" y="8024"/>
                  <a:pt x="10632" y="7984"/>
                </a:cubicBezTo>
                <a:lnTo>
                  <a:pt x="15838" y="13908"/>
                </a:lnTo>
                <a:cubicBezTo>
                  <a:pt x="13698" y="15635"/>
                  <a:pt x="12414" y="18203"/>
                  <a:pt x="12317" y="20951"/>
                </a:cubicBezTo>
                <a:lnTo>
                  <a:pt x="4680" y="20951"/>
                </a:lnTo>
                <a:cubicBezTo>
                  <a:pt x="4520" y="20539"/>
                  <a:pt x="4139" y="20320"/>
                  <a:pt x="3756" y="20320"/>
                </a:cubicBezTo>
                <a:cubicBezTo>
                  <a:pt x="3448" y="20320"/>
                  <a:pt x="3137" y="20462"/>
                  <a:pt x="2940" y="20758"/>
                </a:cubicBezTo>
                <a:cubicBezTo>
                  <a:pt x="2484" y="21421"/>
                  <a:pt x="2954" y="22319"/>
                  <a:pt x="3755" y="22319"/>
                </a:cubicBezTo>
                <a:cubicBezTo>
                  <a:pt x="4169" y="22319"/>
                  <a:pt x="4542" y="22056"/>
                  <a:pt x="4694" y="21670"/>
                </a:cubicBezTo>
                <a:lnTo>
                  <a:pt x="12317" y="21670"/>
                </a:lnTo>
                <a:cubicBezTo>
                  <a:pt x="12345" y="22401"/>
                  <a:pt x="12455" y="23120"/>
                  <a:pt x="12648" y="23810"/>
                </a:cubicBezTo>
                <a:lnTo>
                  <a:pt x="2830" y="28851"/>
                </a:lnTo>
                <a:cubicBezTo>
                  <a:pt x="2528" y="28583"/>
                  <a:pt x="2191" y="28468"/>
                  <a:pt x="1866" y="28468"/>
                </a:cubicBezTo>
                <a:cubicBezTo>
                  <a:pt x="880" y="28468"/>
                  <a:pt x="1" y="29528"/>
                  <a:pt x="551" y="30618"/>
                </a:cubicBezTo>
                <a:cubicBezTo>
                  <a:pt x="837" y="31169"/>
                  <a:pt x="1335" y="31414"/>
                  <a:pt x="1831" y="31414"/>
                </a:cubicBezTo>
                <a:cubicBezTo>
                  <a:pt x="2626" y="31414"/>
                  <a:pt x="3415" y="30785"/>
                  <a:pt x="3313" y="29790"/>
                </a:cubicBezTo>
                <a:lnTo>
                  <a:pt x="12980" y="24818"/>
                </a:lnTo>
                <a:cubicBezTo>
                  <a:pt x="14416" y="28450"/>
                  <a:pt x="17924" y="30839"/>
                  <a:pt x="21832" y="30839"/>
                </a:cubicBezTo>
                <a:lnTo>
                  <a:pt x="21832" y="36349"/>
                </a:lnTo>
                <a:cubicBezTo>
                  <a:pt x="20796" y="36750"/>
                  <a:pt x="21086" y="38282"/>
                  <a:pt x="22191" y="38282"/>
                </a:cubicBezTo>
                <a:cubicBezTo>
                  <a:pt x="23296" y="38282"/>
                  <a:pt x="23586" y="36750"/>
                  <a:pt x="22550" y="36349"/>
                </a:cubicBezTo>
                <a:lnTo>
                  <a:pt x="22550" y="30798"/>
                </a:lnTo>
                <a:cubicBezTo>
                  <a:pt x="26361" y="30521"/>
                  <a:pt x="29634" y="27967"/>
                  <a:pt x="30863" y="24349"/>
                </a:cubicBezTo>
                <a:lnTo>
                  <a:pt x="39453" y="29417"/>
                </a:lnTo>
                <a:lnTo>
                  <a:pt x="39453" y="28188"/>
                </a:lnTo>
                <a:lnTo>
                  <a:pt x="31153" y="23299"/>
                </a:lnTo>
                <a:cubicBezTo>
                  <a:pt x="31291" y="22650"/>
                  <a:pt x="31361" y="21973"/>
                  <a:pt x="31361" y="21310"/>
                </a:cubicBezTo>
                <a:cubicBezTo>
                  <a:pt x="31361" y="20371"/>
                  <a:pt x="31222" y="19446"/>
                  <a:pt x="30946" y="18549"/>
                </a:cubicBezTo>
                <a:lnTo>
                  <a:pt x="39453" y="16933"/>
                </a:lnTo>
                <a:lnTo>
                  <a:pt x="39453" y="15869"/>
                </a:lnTo>
                <a:lnTo>
                  <a:pt x="30587" y="17554"/>
                </a:lnTo>
                <a:cubicBezTo>
                  <a:pt x="30159" y="16588"/>
                  <a:pt x="29593" y="15704"/>
                  <a:pt x="28889" y="14930"/>
                </a:cubicBezTo>
                <a:lnTo>
                  <a:pt x="33763" y="9738"/>
                </a:lnTo>
                <a:cubicBezTo>
                  <a:pt x="33890" y="9788"/>
                  <a:pt x="34020" y="9812"/>
                  <a:pt x="34149" y="9812"/>
                </a:cubicBezTo>
                <a:cubicBezTo>
                  <a:pt x="34415" y="9812"/>
                  <a:pt x="34673" y="9708"/>
                  <a:pt x="34868" y="9503"/>
                </a:cubicBezTo>
                <a:cubicBezTo>
                  <a:pt x="35241" y="9103"/>
                  <a:pt x="35227" y="8467"/>
                  <a:pt x="34827" y="8095"/>
                </a:cubicBezTo>
                <a:cubicBezTo>
                  <a:pt x="34635" y="7910"/>
                  <a:pt x="34390" y="7820"/>
                  <a:pt x="34144" y="7820"/>
                </a:cubicBezTo>
                <a:cubicBezTo>
                  <a:pt x="33876" y="7820"/>
                  <a:pt x="33606" y="7927"/>
                  <a:pt x="33404" y="8136"/>
                </a:cubicBezTo>
                <a:cubicBezTo>
                  <a:pt x="33128" y="8440"/>
                  <a:pt x="33059" y="8882"/>
                  <a:pt x="33239" y="9241"/>
                </a:cubicBezTo>
                <a:lnTo>
                  <a:pt x="28391" y="14406"/>
                </a:lnTo>
                <a:cubicBezTo>
                  <a:pt x="26624" y="12721"/>
                  <a:pt x="24276" y="11782"/>
                  <a:pt x="21832" y="11782"/>
                </a:cubicBezTo>
                <a:cubicBezTo>
                  <a:pt x="20589" y="11782"/>
                  <a:pt x="19374" y="12017"/>
                  <a:pt x="18228" y="12486"/>
                </a:cubicBezTo>
                <a:lnTo>
                  <a:pt x="14375" y="2543"/>
                </a:lnTo>
                <a:cubicBezTo>
                  <a:pt x="14830" y="2143"/>
                  <a:pt x="14982" y="1494"/>
                  <a:pt x="14761" y="941"/>
                </a:cubicBezTo>
                <a:cubicBezTo>
                  <a:pt x="14538" y="356"/>
                  <a:pt x="13979" y="1"/>
                  <a:pt x="13393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3"/>
          <p:cNvSpPr/>
          <p:nvPr/>
        </p:nvSpPr>
        <p:spPr>
          <a:xfrm rot="5400000">
            <a:off x="6748068" y="5591410"/>
            <a:ext cx="1041439" cy="1491757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3"/>
          <p:cNvSpPr/>
          <p:nvPr/>
        </p:nvSpPr>
        <p:spPr>
          <a:xfrm rot="-5400000">
            <a:off x="452482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2352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50967" y="4409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rot="-5400000" flipH="1">
            <a:off x="9518986" y="5591443"/>
            <a:ext cx="1041439" cy="1491757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4"/>
          <p:cNvSpPr/>
          <p:nvPr/>
        </p:nvSpPr>
        <p:spPr>
          <a:xfrm rot="5400000" flipH="1">
            <a:off x="11325140" y="-215545"/>
            <a:ext cx="996971" cy="1428060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4"/>
          <p:cNvSpPr/>
          <p:nvPr/>
        </p:nvSpPr>
        <p:spPr>
          <a:xfrm flipH="1">
            <a:off x="135338" y="180653"/>
            <a:ext cx="1423919" cy="1212067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4"/>
          <p:cNvSpPr/>
          <p:nvPr/>
        </p:nvSpPr>
        <p:spPr>
          <a:xfrm flipH="1">
            <a:off x="10691592" y="3950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4"/>
          <p:cNvSpPr/>
          <p:nvPr/>
        </p:nvSpPr>
        <p:spPr>
          <a:xfrm flipH="1">
            <a:off x="690292" y="902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4"/>
          <p:cNvSpPr/>
          <p:nvPr/>
        </p:nvSpPr>
        <p:spPr>
          <a:xfrm flipH="1">
            <a:off x="11116992" y="6075200"/>
            <a:ext cx="127200" cy="12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4"/>
          <p:cNvSpPr/>
          <p:nvPr/>
        </p:nvSpPr>
        <p:spPr>
          <a:xfrm flipH="1">
            <a:off x="9505992" y="6397533"/>
            <a:ext cx="93600" cy="9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73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1E31E-63C9-61D2-91EA-A88CC2B7231C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22FE8-9F50-DADA-8537-FEE9F5AC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9C80E-A973-86A5-76A4-3134BAB07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449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242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0" userDrawn="1">
          <p15:clr>
            <a:srgbClr val="F26B43"/>
          </p15:clr>
        </p15:guide>
        <p15:guide id="4" pos="2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  <p15:guide id="7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ace mask on the earth&#10;&#10;Description automatically generated">
            <a:extLst>
              <a:ext uri="{FF2B5EF4-FFF2-40B4-BE49-F238E27FC236}">
                <a16:creationId xmlns:a16="http://schemas.microsoft.com/office/drawing/2014/main" id="{BDDC38E8-88AB-EBE3-825C-1047CBD029B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Google Shape;341;p30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3657600" cy="6858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chemeClr val="accent2"/>
                </a:solidFill>
              </a:rPr>
              <a:t>Team </a:t>
            </a:r>
            <a:r>
              <a:rPr lang="en" sz="7200" dirty="0">
                <a:solidFill>
                  <a:schemeClr val="accent2"/>
                </a:solidFill>
              </a:rPr>
              <a:t>6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sz="2400" b="0" dirty="0">
                <a:solidFill>
                  <a:schemeClr val="bg1"/>
                </a:solidFill>
              </a:rPr>
              <a:t>Final Project</a:t>
            </a:r>
            <a:endParaRPr b="0" dirty="0">
              <a:solidFill>
                <a:schemeClr val="bg1"/>
              </a:solidFill>
            </a:endParaRPr>
          </a:p>
        </p:txBody>
      </p:sp>
      <p:pic>
        <p:nvPicPr>
          <p:cNvPr id="8" name="Graphic 7" descr="Covid-19 outline">
            <a:extLst>
              <a:ext uri="{FF2B5EF4-FFF2-40B4-BE49-F238E27FC236}">
                <a16:creationId xmlns:a16="http://schemas.microsoft.com/office/drawing/2014/main" id="{CC1BDA90-FFDB-A0DE-370D-35B435AD0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400" y="42672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face mask&#10;&#10;Description automatically generated">
            <a:extLst>
              <a:ext uri="{FF2B5EF4-FFF2-40B4-BE49-F238E27FC236}">
                <a16:creationId xmlns:a16="http://schemas.microsoft.com/office/drawing/2014/main" id="{D46B482E-3B77-4681-A846-BF8EA695B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0"/>
            <a:ext cx="119634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2FF328-FF0E-F7E5-BBDB-56F551272D87}"/>
              </a:ext>
            </a:extLst>
          </p:cNvPr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algn="ctr"/>
            <a:r>
              <a:rPr lang="en" sz="3600" dirty="0"/>
              <a:t>CONCLUSION</a:t>
            </a:r>
          </a:p>
          <a:p>
            <a:pPr algn="ctr"/>
            <a:endParaRPr lang="en" dirty="0"/>
          </a:p>
          <a:p>
            <a:pPr indent="-465655" algn="ctr">
              <a:lnSpc>
                <a:spcPct val="115000"/>
              </a:lnSpc>
              <a:buSzPts val="1900"/>
            </a:pPr>
            <a:r>
              <a:rPr lang="en-US" sz="2400" dirty="0"/>
              <a:t>Policies dictate how people</a:t>
            </a:r>
            <a:br>
              <a:rPr lang="en-US" sz="2400" dirty="0"/>
            </a:br>
            <a:r>
              <a:rPr lang="en-US" sz="2400" dirty="0"/>
              <a:t>view COVID-19 and adjust</a:t>
            </a:r>
            <a:br>
              <a:rPr lang="en-US" sz="2400" dirty="0"/>
            </a:br>
            <a:r>
              <a:rPr lang="en-US" sz="2400" dirty="0"/>
              <a:t> their lifestyles to avoid it</a:t>
            </a:r>
          </a:p>
          <a:p>
            <a:pPr indent="-465655" algn="ctr">
              <a:lnSpc>
                <a:spcPct val="115000"/>
              </a:lnSpc>
              <a:spcBef>
                <a:spcPts val="1600"/>
              </a:spcBef>
              <a:buSzPts val="1900"/>
            </a:pPr>
            <a:r>
              <a:rPr lang="en-US" sz="2400" dirty="0"/>
              <a:t>Implementing effective policies can be powerful in reducing the stress placed on healthcare facilities and reducing death count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9"/>
          <p:cNvSpPr txBox="1">
            <a:spLocks noGrp="1"/>
          </p:cNvSpPr>
          <p:nvPr>
            <p:ph type="title"/>
          </p:nvPr>
        </p:nvSpPr>
        <p:spPr>
          <a:xfrm>
            <a:off x="0" y="914400"/>
            <a:ext cx="12192000" cy="5029200"/>
          </a:xfrm>
          <a:prstGeom prst="rect">
            <a:avLst/>
          </a:prstGeom>
          <a:solidFill>
            <a:schemeClr val="tx2"/>
          </a:solidFill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" dirty="0">
                <a:solidFill>
                  <a:schemeClr val="accent4"/>
                </a:solidFill>
              </a:rPr>
              <a:t>Thank You!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4" name="Graphic 3" descr="Surgical mask outline">
            <a:extLst>
              <a:ext uri="{FF2B5EF4-FFF2-40B4-BE49-F238E27FC236}">
                <a16:creationId xmlns:a16="http://schemas.microsoft.com/office/drawing/2014/main" id="{32BB33C1-0E7E-CAD2-66ED-53D6DB72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38100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E16F0BD-4115-54B6-CF1D-12B9CF6502C3}"/>
              </a:ext>
            </a:extLst>
          </p:cNvPr>
          <p:cNvGrpSpPr/>
          <p:nvPr/>
        </p:nvGrpSpPr>
        <p:grpSpPr>
          <a:xfrm>
            <a:off x="6629400" y="258973"/>
            <a:ext cx="5562600" cy="6340054"/>
            <a:chOff x="8915399" y="708478"/>
            <a:chExt cx="5562600" cy="6340054"/>
          </a:xfrm>
        </p:grpSpPr>
        <p:sp>
          <p:nvSpPr>
            <p:cNvPr id="17" name="Google Shape;508;p31">
              <a:extLst>
                <a:ext uri="{FF2B5EF4-FFF2-40B4-BE49-F238E27FC236}">
                  <a16:creationId xmlns:a16="http://schemas.microsoft.com/office/drawing/2014/main" id="{DE1CC233-73DA-C18B-5F3A-07488707E147}"/>
                </a:ext>
              </a:extLst>
            </p:cNvPr>
            <p:cNvSpPr txBox="1">
              <a:spLocks/>
            </p:cNvSpPr>
            <p:nvPr/>
          </p:nvSpPr>
          <p:spPr>
            <a:xfrm>
              <a:off x="8915399" y="3939424"/>
              <a:ext cx="5562600" cy="955145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cap="all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Devon Solheim</a:t>
              </a:r>
              <a:br>
                <a:rPr lang="en-US" sz="20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Data Engineer</a:t>
              </a:r>
              <a:b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Co-Project Manager</a:t>
              </a:r>
              <a:endParaRPr lang="en-US" sz="2000" dirty="0">
                <a:solidFill>
                  <a:schemeClr val="accent2"/>
                </a:solidFill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8" name="Google Shape;509;p31">
              <a:extLst>
                <a:ext uri="{FF2B5EF4-FFF2-40B4-BE49-F238E27FC236}">
                  <a16:creationId xmlns:a16="http://schemas.microsoft.com/office/drawing/2014/main" id="{32189F1A-77FF-AD3A-A447-8CC44082F234}"/>
                </a:ext>
              </a:extLst>
            </p:cNvPr>
            <p:cNvSpPr txBox="1">
              <a:spLocks/>
            </p:cNvSpPr>
            <p:nvPr/>
          </p:nvSpPr>
          <p:spPr>
            <a:xfrm>
              <a:off x="8915399" y="5016406"/>
              <a:ext cx="5562600" cy="955145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cap="all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Kristen </a:t>
              </a:r>
              <a:r>
                <a:rPr lang="en-US" sz="2000" dirty="0" err="1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Bestavros</a:t>
              </a:r>
              <a:br>
                <a:rPr lang="en-US" sz="20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Data Analyst Co-Project Manager</a:t>
              </a:r>
            </a:p>
          </p:txBody>
        </p:sp>
        <p:sp>
          <p:nvSpPr>
            <p:cNvPr id="19" name="Google Shape;511;p31">
              <a:extLst>
                <a:ext uri="{FF2B5EF4-FFF2-40B4-BE49-F238E27FC236}">
                  <a16:creationId xmlns:a16="http://schemas.microsoft.com/office/drawing/2014/main" id="{9B25284C-5755-4875-2B30-9ADE714A92E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915399" y="2862442"/>
              <a:ext cx="5562600" cy="955145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cap="all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Noga</a:t>
              </a:r>
              <a:r>
                <a:rPr lang="en-US" sz="2000" dirty="0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Starobinski</a:t>
              </a:r>
              <a:br>
                <a:rPr lang="en-US" sz="20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Data Analyst</a:t>
              </a:r>
              <a:endParaRPr lang="en-US" sz="1600" b="0" dirty="0">
                <a:solidFill>
                  <a:schemeClr val="accent2"/>
                </a:solidFill>
                <a:ea typeface="Roboto Condensed"/>
                <a:cs typeface="Roboto Condensed"/>
              </a:endParaRPr>
            </a:p>
          </p:txBody>
        </p:sp>
        <p:sp>
          <p:nvSpPr>
            <p:cNvPr id="20" name="Google Shape;546;p31">
              <a:extLst>
                <a:ext uri="{FF2B5EF4-FFF2-40B4-BE49-F238E27FC236}">
                  <a16:creationId xmlns:a16="http://schemas.microsoft.com/office/drawing/2014/main" id="{F5CE52E4-9078-5CD1-AC2D-206D2BB21BB3}"/>
                </a:ext>
              </a:extLst>
            </p:cNvPr>
            <p:cNvSpPr txBox="1"/>
            <p:nvPr/>
          </p:nvSpPr>
          <p:spPr>
            <a:xfrm>
              <a:off x="8915399" y="1785460"/>
              <a:ext cx="5562600" cy="95514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r">
                <a:defRPr sz="2400" b="1">
                  <a:solidFill>
                    <a:schemeClr val="bg1"/>
                  </a:solidFill>
                  <a:ea typeface="Roboto Condensed"/>
                  <a:cs typeface="Roboto Condensed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sz="2000" dirty="0">
                  <a:solidFill>
                    <a:srgbClr val="FFFFFF"/>
                  </a:solidFill>
                  <a:sym typeface="Roboto Condensed"/>
                </a:rPr>
                <a:t>OGHENERUKEVWE OMUSI</a:t>
              </a:r>
              <a:br>
                <a:rPr lang="en-US" sz="2000" dirty="0">
                  <a:solidFill>
                    <a:schemeClr val="accent2"/>
                  </a:solidFill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sym typeface="Roboto Condensed"/>
                </a:rPr>
                <a:t>DATA ENGINEER</a:t>
              </a:r>
              <a:br>
                <a:rPr lang="en-US" sz="1600" b="0" dirty="0">
                  <a:solidFill>
                    <a:schemeClr val="accent2"/>
                  </a:solidFill>
                  <a:sym typeface="Roboto Condensed"/>
                </a:rPr>
              </a:br>
              <a:r>
                <a:rPr lang="en-US" sz="1600" b="0" dirty="0">
                  <a:solidFill>
                    <a:schemeClr val="accent2"/>
                  </a:solidFill>
                  <a:sym typeface="Roboto Condensed"/>
                </a:rPr>
                <a:t>CO-PROJECT MANAGER</a:t>
              </a:r>
            </a:p>
          </p:txBody>
        </p:sp>
        <p:sp>
          <p:nvSpPr>
            <p:cNvPr id="21" name="Google Shape;547;p31">
              <a:extLst>
                <a:ext uri="{FF2B5EF4-FFF2-40B4-BE49-F238E27FC236}">
                  <a16:creationId xmlns:a16="http://schemas.microsoft.com/office/drawing/2014/main" id="{BF76E2C1-0C5E-D80C-558A-74229C89FC73}"/>
                </a:ext>
              </a:extLst>
            </p:cNvPr>
            <p:cNvSpPr txBox="1"/>
            <p:nvPr/>
          </p:nvSpPr>
          <p:spPr>
            <a:xfrm>
              <a:off x="8915399" y="6093387"/>
              <a:ext cx="5562600" cy="95514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r">
                <a:lnSpc>
                  <a:spcPct val="100000"/>
                </a:lnSpc>
                <a:spcBef>
                  <a:spcPct val="0"/>
                </a:spcBef>
                <a:buNone/>
                <a:defRPr sz="2400" b="1" cap="all" baseline="0">
                  <a:solidFill>
                    <a:schemeClr val="bg1"/>
                  </a:solidFill>
                  <a:ea typeface="Roboto Condensed"/>
                  <a:cs typeface="Roboto Condensed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" sz="2000" dirty="0">
                  <a:solidFill>
                    <a:srgbClr val="FFFFFF"/>
                  </a:solidFill>
                  <a:sym typeface="Roboto Condensed"/>
                </a:rPr>
                <a:t>Sara Patel</a:t>
              </a:r>
            </a:p>
            <a:p>
              <a:pPr algn="l"/>
              <a:r>
                <a:rPr lang="en-US" sz="1600" b="0" dirty="0">
                  <a:solidFill>
                    <a:schemeClr val="accent2"/>
                  </a:solidFill>
                  <a:sym typeface="Roboto Condensed"/>
                </a:rPr>
                <a:t>Data Engineer</a:t>
              </a:r>
              <a:endParaRPr sz="2000" dirty="0">
                <a:solidFill>
                  <a:schemeClr val="accent2"/>
                </a:solidFill>
                <a:sym typeface="Roboto Condensed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2C108B-EA3C-8DDE-7023-CC0C5FB86AB5}"/>
                </a:ext>
              </a:extLst>
            </p:cNvPr>
            <p:cNvSpPr/>
            <p:nvPr/>
          </p:nvSpPr>
          <p:spPr>
            <a:xfrm>
              <a:off x="8915399" y="708478"/>
              <a:ext cx="5562600" cy="95514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FFFFFF"/>
                  </a:solidFill>
                  <a:ea typeface="Roboto Condensed"/>
                  <a:cs typeface="Roboto Condensed"/>
                  <a:sym typeface="Roboto Condensed"/>
                </a:rPr>
                <a:t>TOMAS SAMUOLIS</a:t>
              </a:r>
              <a:br>
                <a:rPr lang="en-US" sz="16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</a:br>
              <a:r>
                <a:rPr lang="en-US" sz="1600" dirty="0">
                  <a:solidFill>
                    <a:schemeClr val="accent2"/>
                  </a:solidFill>
                  <a:ea typeface="Roboto Condensed"/>
                  <a:cs typeface="Roboto Condensed"/>
                  <a:sym typeface="Roboto Condensed"/>
                </a:rPr>
                <a:t>PROJECT LEAD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26" name="Picture 25" descr="A planet earth surrounded by red virus&#10;&#10;Description automatically generated">
            <a:extLst>
              <a:ext uri="{FF2B5EF4-FFF2-40B4-BE49-F238E27FC236}">
                <a16:creationId xmlns:a16="http://schemas.microsoft.com/office/drawing/2014/main" id="{EBF9117D-73ED-86C4-43F0-E054C1CA0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6294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2"/>
          <p:cNvSpPr txBox="1">
            <a:spLocks noGrp="1"/>
          </p:cNvSpPr>
          <p:nvPr>
            <p:ph type="title"/>
          </p:nvPr>
        </p:nvSpPr>
        <p:spPr>
          <a:xfrm>
            <a:off x="0" y="365124"/>
            <a:ext cx="12192000" cy="3063876"/>
          </a:xfrm>
          <a:solidFill>
            <a:schemeClr val="tx2"/>
          </a:solidFill>
        </p:spPr>
        <p:txBody>
          <a:bodyPr spcFirstLastPara="1" vert="horz" wrap="square" lIns="457200" tIns="121900" rIns="121900" bIns="121900" rtlCol="0" anchor="ctr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Metrics</a:t>
            </a:r>
          </a:p>
        </p:txBody>
      </p:sp>
      <p:sp>
        <p:nvSpPr>
          <p:cNvPr id="559" name="Google Shape;559;p32"/>
          <p:cNvSpPr txBox="1"/>
          <p:nvPr/>
        </p:nvSpPr>
        <p:spPr>
          <a:xfrm>
            <a:off x="3716148" y="3718750"/>
            <a:ext cx="4615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algn="ctr">
              <a:defRPr sz="2800">
                <a:latin typeface="+mj-lt"/>
                <a:ea typeface="Roboto Condensed"/>
                <a:cs typeface="Roboto Condensed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sym typeface="Roboto Condensed"/>
              </a:rPr>
              <a:t>PUBLIC INFORMATION</a:t>
            </a:r>
            <a:br>
              <a:rPr lang="en-US" dirty="0">
                <a:solidFill>
                  <a:schemeClr val="accent4"/>
                </a:solidFill>
                <a:sym typeface="Roboto Condensed"/>
              </a:rPr>
            </a:br>
            <a:r>
              <a:rPr lang="en-US" dirty="0">
                <a:solidFill>
                  <a:schemeClr val="accent4"/>
                </a:solidFill>
                <a:sym typeface="Roboto Condensed"/>
              </a:rPr>
              <a:t>CAMPAIGNS</a:t>
            </a:r>
          </a:p>
        </p:txBody>
      </p:sp>
      <p:sp>
        <p:nvSpPr>
          <p:cNvPr id="561" name="Google Shape;561;p32"/>
          <p:cNvSpPr txBox="1"/>
          <p:nvPr/>
        </p:nvSpPr>
        <p:spPr>
          <a:xfrm>
            <a:off x="7500000" y="3718750"/>
            <a:ext cx="46158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+mj-lt"/>
                <a:ea typeface="Roboto Condensed"/>
                <a:cs typeface="Roboto Condensed"/>
                <a:sym typeface="Roboto Condensed"/>
              </a:rPr>
              <a:t>WORKPLACE</a:t>
            </a:r>
            <a:br>
              <a:rPr lang="en-US" sz="2800" dirty="0">
                <a:solidFill>
                  <a:schemeClr val="accent4"/>
                </a:solidFill>
                <a:latin typeface="+mj-lt"/>
                <a:ea typeface="Roboto Condensed"/>
                <a:cs typeface="Roboto Condensed"/>
                <a:sym typeface="Roboto Condensed"/>
              </a:rPr>
            </a:br>
            <a:r>
              <a:rPr lang="en-US" sz="2800" dirty="0">
                <a:solidFill>
                  <a:schemeClr val="accent4"/>
                </a:solidFill>
                <a:latin typeface="+mj-lt"/>
                <a:ea typeface="Roboto Condensed"/>
                <a:cs typeface="Roboto Condensed"/>
                <a:sym typeface="Roboto Condensed"/>
              </a:rPr>
              <a:t>CLOSING</a:t>
            </a:r>
          </a:p>
        </p:txBody>
      </p:sp>
      <p:sp>
        <p:nvSpPr>
          <p:cNvPr id="563" name="Google Shape;563;p32"/>
          <p:cNvSpPr txBox="1"/>
          <p:nvPr/>
        </p:nvSpPr>
        <p:spPr>
          <a:xfrm>
            <a:off x="4195248" y="4572331"/>
            <a:ext cx="3657600" cy="10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algn="ctr">
              <a:lnSpc>
                <a:spcPct val="115000"/>
              </a:lnSpc>
              <a:defRPr sz="2000" b="1">
                <a:solidFill>
                  <a:schemeClr val="tx2"/>
                </a:solidFill>
                <a:ea typeface="Roboto Condensed"/>
                <a:cs typeface="Roboto Condensed"/>
              </a:defRPr>
            </a:lvl1pPr>
          </a:lstStyle>
          <a:p>
            <a:r>
              <a:rPr lang="en" sz="1800" dirty="0">
                <a:sym typeface="Roboto Condensed"/>
              </a:rPr>
              <a:t>LEVEL 0</a:t>
            </a:r>
            <a:br>
              <a:rPr lang="en" sz="1600" dirty="0">
                <a:sym typeface="Roboto Condensed"/>
              </a:rPr>
            </a:br>
            <a:r>
              <a:rPr lang="en" sz="1400" b="0" dirty="0">
                <a:sym typeface="Roboto Condensed"/>
              </a:rPr>
              <a:t>No COVID-19 public</a:t>
            </a:r>
            <a:br>
              <a:rPr lang="en" sz="1400" b="0" dirty="0">
                <a:sym typeface="Roboto Condensed"/>
              </a:rPr>
            </a:br>
            <a:r>
              <a:rPr lang="en" sz="1400" b="0" dirty="0">
                <a:sym typeface="Roboto Condensed"/>
              </a:rPr>
              <a:t>information campaign</a:t>
            </a:r>
            <a:endParaRPr sz="1400" b="0" dirty="0">
              <a:sym typeface="Roboto Condensed"/>
            </a:endParaRPr>
          </a:p>
        </p:txBody>
      </p:sp>
      <p:sp>
        <p:nvSpPr>
          <p:cNvPr id="564" name="Google Shape;564;p32"/>
          <p:cNvSpPr txBox="1"/>
          <p:nvPr/>
        </p:nvSpPr>
        <p:spPr>
          <a:xfrm>
            <a:off x="7598100" y="4572331"/>
            <a:ext cx="4419600" cy="212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b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LEVEL 2</a:t>
            </a:r>
            <a:br>
              <a:rPr lang="en" sz="1400" i="1" u="sng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Require closing (or work from home)</a:t>
            </a:r>
            <a:b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for some sectors or categories of workers</a:t>
            </a:r>
            <a:endParaRPr sz="1400" i="1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  <a:p>
            <a:pPr algn="ctr">
              <a:lnSpc>
                <a:spcPct val="115000"/>
              </a:lnSpc>
            </a:pPr>
            <a:r>
              <a:rPr lang="en" sz="1400" b="1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LEVEL 3</a:t>
            </a:r>
            <a:br>
              <a:rPr lang="en" sz="1400" i="1" u="sng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Require closing (or work from home)</a:t>
            </a:r>
            <a:b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for all-but-essential workplaces</a:t>
            </a:r>
            <a:b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1400" i="1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(i.e. grocery stores, doctors)</a:t>
            </a:r>
            <a:endParaRPr sz="1400" i="1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 descr="A sign on a glass wall&#10;&#10;Description automatically generated">
            <a:extLst>
              <a:ext uri="{FF2B5EF4-FFF2-40B4-BE49-F238E27FC236}">
                <a16:creationId xmlns:a16="http://schemas.microsoft.com/office/drawing/2014/main" id="{A3FA1B84-1278-CB17-B580-D047A47CE245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2705" y="1123532"/>
            <a:ext cx="2690391" cy="2690391"/>
          </a:xfrm>
          <a:prstGeom prst="rect">
            <a:avLst/>
          </a:prstGeom>
          <a:ln w="57150">
            <a:noFill/>
          </a:ln>
        </p:spPr>
      </p:pic>
      <p:pic>
        <p:nvPicPr>
          <p:cNvPr id="7" name="Picture 6" descr="A crowd of people walking on a street&#10;&#10;Description automatically generated">
            <a:extLst>
              <a:ext uri="{FF2B5EF4-FFF2-40B4-BE49-F238E27FC236}">
                <a16:creationId xmlns:a16="http://schemas.microsoft.com/office/drawing/2014/main" id="{F0B763BC-6962-98C8-4661-17CCE11D2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53" y="1123532"/>
            <a:ext cx="2690391" cy="2690391"/>
          </a:xfrm>
          <a:prstGeom prst="rect">
            <a:avLst/>
          </a:prstGeom>
          <a:ln w="5715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36B5-0A9E-F9EC-163F-CD8AEE47D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1A104-701B-6076-12FB-FBD24D506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EBA1F183-9CC3-BF6F-E40D-BBEF4C849B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8673840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EBA1F183-9CC3-BF6F-E40D-BBEF4C849B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790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8;p32">
            <a:extLst>
              <a:ext uri="{FF2B5EF4-FFF2-40B4-BE49-F238E27FC236}">
                <a16:creationId xmlns:a16="http://schemas.microsoft.com/office/drawing/2014/main" id="{F82DC2EA-F7FC-E869-181D-19B26607458F}"/>
              </a:ext>
            </a:extLst>
          </p:cNvPr>
          <p:cNvSpPr txBox="1">
            <a:spLocks/>
          </p:cNvSpPr>
          <p:nvPr/>
        </p:nvSpPr>
        <p:spPr>
          <a:xfrm>
            <a:off x="0" y="296862"/>
            <a:ext cx="12192000" cy="6264276"/>
          </a:xfrm>
          <a:prstGeom prst="rect">
            <a:avLst/>
          </a:prstGeom>
          <a:solidFill>
            <a:schemeClr val="tx2"/>
          </a:solidFill>
        </p:spPr>
        <p:txBody>
          <a:bodyPr spcFirstLastPara="1" vert="horz" wrap="square" lIns="457200" tIns="27432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2"/>
                </a:solidFill>
              </a:rPr>
              <a:t>BASELINE STATS</a:t>
            </a:r>
          </a:p>
        </p:txBody>
      </p:sp>
      <p:pic>
        <p:nvPicPr>
          <p:cNvPr id="571" name="Google Shape;5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987" y="2209800"/>
            <a:ext cx="5543014" cy="30477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FFCA42A-F33C-E048-46CB-CDD0D1F1E1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788521"/>
              </p:ext>
            </p:extLst>
          </p:nvPr>
        </p:nvGraphicFramePr>
        <p:xfrm>
          <a:off x="381000" y="1219074"/>
          <a:ext cx="57150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4"/>
          <p:cNvSpPr txBox="1">
            <a:spLocks noGrp="1"/>
          </p:cNvSpPr>
          <p:nvPr>
            <p:ph type="title"/>
          </p:nvPr>
        </p:nvSpPr>
        <p:spPr>
          <a:xfrm>
            <a:off x="0" y="150800"/>
            <a:ext cx="12192000" cy="763600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</a:rPr>
              <a:t>Workplace CLosing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Google Shape;577;p34">
            <a:extLst>
              <a:ext uri="{FF2B5EF4-FFF2-40B4-BE49-F238E27FC236}">
                <a16:creationId xmlns:a16="http://schemas.microsoft.com/office/drawing/2014/main" id="{8682ECDF-DF26-8D4B-CAC5-992E575C5A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994" y="1143000"/>
            <a:ext cx="9580012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5"/>
          <p:cNvSpPr txBox="1">
            <a:spLocks noGrp="1"/>
          </p:cNvSpPr>
          <p:nvPr>
            <p:ph type="title"/>
          </p:nvPr>
        </p:nvSpPr>
        <p:spPr>
          <a:xfrm>
            <a:off x="0" y="150800"/>
            <a:ext cx="12192000" cy="763600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</a:rPr>
              <a:t>Public Information Campaigns</a:t>
            </a:r>
            <a:endParaRPr dirty="0">
              <a:solidFill>
                <a:srgbClr val="FFFFFF"/>
              </a:solidFill>
            </a:endParaRPr>
          </a:p>
          <a:p>
            <a:pPr algn="ctr">
              <a:spcBef>
                <a:spcPts val="0"/>
              </a:spcBef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994" y="1143000"/>
            <a:ext cx="9580012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8;p32">
            <a:extLst>
              <a:ext uri="{FF2B5EF4-FFF2-40B4-BE49-F238E27FC236}">
                <a16:creationId xmlns:a16="http://schemas.microsoft.com/office/drawing/2014/main" id="{62019C5C-7305-DF68-69FA-BF793A9814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10000"/>
          </a:xfrm>
          <a:prstGeom prst="rect">
            <a:avLst/>
          </a:prstGeom>
          <a:solidFill>
            <a:schemeClr val="accent4"/>
          </a:solidFill>
        </p:spPr>
        <p:txBody>
          <a:bodyPr spcFirstLastPara="1" vert="horz" wrap="square" lIns="457200" tIns="914400" rIns="9144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CHALLENGES</a:t>
            </a:r>
          </a:p>
        </p:txBody>
      </p:sp>
      <p:sp>
        <p:nvSpPr>
          <p:cNvPr id="590" name="Google Shape;590;p36"/>
          <p:cNvSpPr txBox="1"/>
          <p:nvPr/>
        </p:nvSpPr>
        <p:spPr>
          <a:xfrm>
            <a:off x="1619000" y="4482796"/>
            <a:ext cx="15732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9" name="Google Shape;589;p36"/>
          <p:cNvSpPr txBox="1"/>
          <p:nvPr/>
        </p:nvSpPr>
        <p:spPr>
          <a:xfrm>
            <a:off x="4355723" y="3886200"/>
            <a:ext cx="3632893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The datasets contained a lot of noise and unusable information. We had to be cautious when deciding what data to use</a:t>
            </a:r>
            <a:endParaRPr sz="2000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1" name="Google Shape;591;p36"/>
          <p:cNvSpPr txBox="1"/>
          <p:nvPr/>
        </p:nvSpPr>
        <p:spPr>
          <a:xfrm>
            <a:off x="3974722" y="2668800"/>
            <a:ext cx="439489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  <a:latin typeface="+mj-lt"/>
                <a:ea typeface="Roboto Condensed"/>
                <a:cs typeface="Roboto Condensed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CLEANING AND UNDERSTANDING DATA </a:t>
            </a:r>
          </a:p>
        </p:txBody>
      </p:sp>
      <p:sp>
        <p:nvSpPr>
          <p:cNvPr id="592" name="Google Shape;592;p36"/>
          <p:cNvSpPr txBox="1"/>
          <p:nvPr/>
        </p:nvSpPr>
        <p:spPr>
          <a:xfrm>
            <a:off x="8179434" y="2668800"/>
            <a:ext cx="363289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  <a:latin typeface="+mj-lt"/>
                <a:ea typeface="Roboto Condensed"/>
                <a:cs typeface="Roboto Condensed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INTERPRETING</a:t>
            </a:r>
          </a:p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RESULTS</a:t>
            </a:r>
          </a:p>
        </p:txBody>
      </p:sp>
      <p:sp>
        <p:nvSpPr>
          <p:cNvPr id="609" name="Google Shape;609;p36"/>
          <p:cNvSpPr txBox="1"/>
          <p:nvPr/>
        </p:nvSpPr>
        <p:spPr>
          <a:xfrm>
            <a:off x="8179434" y="3886200"/>
            <a:ext cx="3632893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Comparing policies</a:t>
            </a:r>
            <a:b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and their impacts was</a:t>
            </a:r>
            <a:b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</a:b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time consuming</a:t>
            </a:r>
            <a:endParaRPr sz="2000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3" name="Google Shape;593;p36"/>
          <p:cNvSpPr txBox="1"/>
          <p:nvPr/>
        </p:nvSpPr>
        <p:spPr>
          <a:xfrm>
            <a:off x="532011" y="2668800"/>
            <a:ext cx="363289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  <a:latin typeface="+mj-lt"/>
                <a:ea typeface="Roboto Condensed"/>
                <a:cs typeface="Roboto Condensed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STRUCTURING</a:t>
            </a:r>
          </a:p>
          <a:p>
            <a:r>
              <a:rPr lang="en-US" dirty="0">
                <a:solidFill>
                  <a:schemeClr val="tx2"/>
                </a:solidFill>
                <a:sym typeface="Alegreya Sans SC"/>
              </a:rPr>
              <a:t>DATAFLOW</a:t>
            </a:r>
          </a:p>
        </p:txBody>
      </p:sp>
      <p:sp>
        <p:nvSpPr>
          <p:cNvPr id="610" name="Google Shape;610;p36"/>
          <p:cNvSpPr txBox="1"/>
          <p:nvPr/>
        </p:nvSpPr>
        <p:spPr>
          <a:xfrm>
            <a:off x="532011" y="3886200"/>
            <a:ext cx="3632893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000" dirty="0">
                <a:solidFill>
                  <a:schemeClr val="tx2"/>
                </a:solidFill>
                <a:ea typeface="Roboto Condensed"/>
                <a:cs typeface="Roboto Condensed"/>
                <a:sym typeface="Roboto Condensed"/>
              </a:rPr>
              <a:t>Difficulty with organizing the different dimensions of the datasets without a clear understanding of the dataflow structure</a:t>
            </a:r>
            <a:endParaRPr sz="2000" dirty="0">
              <a:solidFill>
                <a:schemeClr val="tx2"/>
              </a:solidFill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8DED6F6A-6E41-49E4-64CE-AD7FBF2ED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1257" y="1828800"/>
            <a:ext cx="914400" cy="914400"/>
          </a:xfrm>
          <a:prstGeom prst="rect">
            <a:avLst/>
          </a:prstGeom>
        </p:spPr>
      </p:pic>
      <p:pic>
        <p:nvPicPr>
          <p:cNvPr id="15" name="Graphic 14" descr="Lost outline">
            <a:extLst>
              <a:ext uri="{FF2B5EF4-FFF2-40B4-BE49-F238E27FC236}">
                <a16:creationId xmlns:a16="http://schemas.microsoft.com/office/drawing/2014/main" id="{000B7976-4345-8E1D-8789-97C325923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4969" y="1828800"/>
            <a:ext cx="914400" cy="914400"/>
          </a:xfrm>
          <a:prstGeom prst="rect">
            <a:avLst/>
          </a:prstGeom>
        </p:spPr>
      </p:pic>
      <p:pic>
        <p:nvPicPr>
          <p:cNvPr id="17" name="Graphic 16" descr="Clock outline">
            <a:extLst>
              <a:ext uri="{FF2B5EF4-FFF2-40B4-BE49-F238E27FC236}">
                <a16:creationId xmlns:a16="http://schemas.microsoft.com/office/drawing/2014/main" id="{AF29C816-A41B-2EC9-3C3B-89DBA2C22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8680" y="18288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>
            <a:spLocks noGrp="1"/>
          </p:cNvSpPr>
          <p:nvPr>
            <p:ph type="title" idx="4294967295"/>
          </p:nvPr>
        </p:nvSpPr>
        <p:spPr>
          <a:xfrm>
            <a:off x="0" y="439171"/>
            <a:ext cx="12192000" cy="3320029"/>
          </a:xfrm>
          <a:prstGeom prst="rect">
            <a:avLst/>
          </a:prstGeom>
          <a:solidFill>
            <a:schemeClr val="tx2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267" dirty="0">
                <a:solidFill>
                  <a:srgbClr val="FFFFFF"/>
                </a:solidFill>
              </a:rPr>
              <a:t>Our Recommendation</a:t>
            </a:r>
            <a:endParaRPr sz="4267" dirty="0">
              <a:solidFill>
                <a:srgbClr val="FFFFFF"/>
              </a:solidFill>
            </a:endParaRPr>
          </a:p>
          <a:p>
            <a:pPr algn="ctr"/>
            <a:r>
              <a:rPr lang="en" b="0" dirty="0">
                <a:solidFill>
                  <a:schemeClr val="accent4"/>
                </a:solidFill>
                <a:latin typeface="+mn-lt"/>
              </a:rPr>
              <a:t>Best Policies to Implement</a:t>
            </a:r>
            <a:endParaRPr b="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3" name="Google Shape;621;p37">
            <a:extLst>
              <a:ext uri="{FF2B5EF4-FFF2-40B4-BE49-F238E27FC236}">
                <a16:creationId xmlns:a16="http://schemas.microsoft.com/office/drawing/2014/main" id="{E7207C91-7924-B539-EABC-8F78BC2A1E0C}"/>
              </a:ext>
            </a:extLst>
          </p:cNvPr>
          <p:cNvSpPr txBox="1">
            <a:spLocks/>
          </p:cNvSpPr>
          <p:nvPr/>
        </p:nvSpPr>
        <p:spPr>
          <a:xfrm>
            <a:off x="1409417" y="2058819"/>
            <a:ext cx="4572000" cy="47991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274320" tIns="121900" rIns="27432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sz="2800">
                <a:solidFill>
                  <a:schemeClr val="tx2"/>
                </a:solidFill>
                <a:ea typeface="Roboto Condensed"/>
                <a:cs typeface="Roboto Condensed"/>
              </a:rPr>
              <a:t>Policy 1</a:t>
            </a:r>
            <a:br>
              <a:rPr lang="en-US" sz="2800">
                <a:solidFill>
                  <a:schemeClr val="tx2"/>
                </a:solidFill>
                <a:ea typeface="Roboto Condensed"/>
                <a:cs typeface="Roboto Condensed"/>
              </a:rPr>
            </a:br>
            <a:r>
              <a:rPr lang="en-US" sz="2000" b="0" cap="none">
                <a:solidFill>
                  <a:srgbClr val="212745"/>
                </a:solidFill>
                <a:latin typeface="Avenir Next Medium"/>
                <a:ea typeface="Roboto Condensed"/>
                <a:cs typeface="Roboto Condensed"/>
                <a:sym typeface="Alegreya Sans SC Medium"/>
              </a:rPr>
              <a:t>Immediately implement coordinated public information campaign at first signs of virus</a:t>
            </a:r>
            <a:br>
              <a:rPr lang="en-US" sz="2000" b="0" cap="none">
                <a:solidFill>
                  <a:srgbClr val="212745"/>
                </a:solidFill>
                <a:latin typeface="Avenir Next Medium"/>
                <a:ea typeface="Roboto Condensed"/>
                <a:cs typeface="Roboto Condensed"/>
                <a:sym typeface="Alegreya Sans SC Medium"/>
              </a:rPr>
            </a:br>
            <a:endParaRPr lang="en-US" sz="2800" dirty="0">
              <a:solidFill>
                <a:schemeClr val="tx2"/>
              </a:solidFill>
              <a:ea typeface="Roboto Condensed"/>
              <a:cs typeface="Roboto Condensed"/>
            </a:endParaRPr>
          </a:p>
        </p:txBody>
      </p:sp>
      <p:sp>
        <p:nvSpPr>
          <p:cNvPr id="4" name="Google Shape;621;p37">
            <a:extLst>
              <a:ext uri="{FF2B5EF4-FFF2-40B4-BE49-F238E27FC236}">
                <a16:creationId xmlns:a16="http://schemas.microsoft.com/office/drawing/2014/main" id="{AEA45F46-8A32-28F8-8C97-E8EE3BF93811}"/>
              </a:ext>
            </a:extLst>
          </p:cNvPr>
          <p:cNvSpPr txBox="1">
            <a:spLocks/>
          </p:cNvSpPr>
          <p:nvPr/>
        </p:nvSpPr>
        <p:spPr>
          <a:xfrm>
            <a:off x="6210584" y="2058819"/>
            <a:ext cx="4572000" cy="47991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274320" tIns="121900" rIns="27432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sz="2800" dirty="0">
                <a:solidFill>
                  <a:schemeClr val="tx2"/>
                </a:solidFill>
                <a:ea typeface="Roboto Condensed"/>
                <a:cs typeface="Roboto Condensed"/>
              </a:rPr>
              <a:t>Policy 2</a:t>
            </a:r>
            <a:br>
              <a:rPr lang="en-US" sz="2800" dirty="0">
                <a:solidFill>
                  <a:schemeClr val="tx2"/>
                </a:solidFill>
                <a:ea typeface="Roboto Condensed"/>
                <a:cs typeface="Roboto Condensed"/>
              </a:rPr>
            </a:br>
            <a:r>
              <a:rPr lang="en-US" sz="2000" b="0" cap="none" dirty="0">
                <a:solidFill>
                  <a:srgbClr val="212745"/>
                </a:solidFill>
                <a:latin typeface="Avenir Next Medium"/>
                <a:ea typeface="Roboto Condensed"/>
                <a:cs typeface="Roboto Condensed"/>
                <a:sym typeface="Alegreya Sans SC Medium"/>
              </a:rPr>
              <a:t>Implement workplace closures when cases are high</a:t>
            </a:r>
          </a:p>
          <a:p>
            <a:pPr algn="ctr">
              <a:spcBef>
                <a:spcPts val="1000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endParaRPr lang="en-US" sz="2800" dirty="0">
              <a:solidFill>
                <a:schemeClr val="tx2"/>
              </a:solidFill>
              <a:ea typeface="Roboto Condensed"/>
              <a:cs typeface="Roboto Condensed"/>
            </a:endParaRPr>
          </a:p>
        </p:txBody>
      </p:sp>
      <p:pic>
        <p:nvPicPr>
          <p:cNvPr id="7" name="Picture 6" descr="A hand pressing a blue light button&#10;&#10;Description automatically generated">
            <a:extLst>
              <a:ext uri="{FF2B5EF4-FFF2-40B4-BE49-F238E27FC236}">
                <a16:creationId xmlns:a16="http://schemas.microsoft.com/office/drawing/2014/main" id="{638A6B33-8FFB-B022-7DFE-BD2FB264D8A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9416" y="3765134"/>
            <a:ext cx="4572000" cy="3092866"/>
          </a:xfrm>
          <a:prstGeom prst="rect">
            <a:avLst/>
          </a:prstGeom>
        </p:spPr>
      </p:pic>
      <p:pic>
        <p:nvPicPr>
          <p:cNvPr id="9" name="Picture 8" descr="A computer and a few face masks&#10;&#10;Description automatically generated">
            <a:extLst>
              <a:ext uri="{FF2B5EF4-FFF2-40B4-BE49-F238E27FC236}">
                <a16:creationId xmlns:a16="http://schemas.microsoft.com/office/drawing/2014/main" id="{D69684E1-390C-7CCC-BD86-83361C928165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584" y="3759200"/>
            <a:ext cx="4572000" cy="309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7">
      <a:majorFont>
        <a:latin typeface="Avenir Next LT Pro Demi"/>
        <a:ea typeface=""/>
        <a:cs typeface=""/>
      </a:majorFont>
      <a:minorFont>
        <a:latin typeface="Avenir Nex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96E46129-CA4B-46F2-A832-0E1F8727887C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7CA822B-4611-41EC-BC8D-9F13EDA24F29&quot;"/>
    <we:property name="reportUrl" value="&quot;/groups/me/reports/5f5a7036-edc7-46ac-b946-9ee5052c7533/ReportSectiond67a46dab0e084346301?experience=power-bi&quot;"/>
    <we:property name="reportName" value="&quot;Covid_Data_Analysis_310_V4&quot;"/>
    <we:property name="reportState" value="&quot;CONNECTED&quot;"/>
    <we:property name="embedUrl" value="&quot;/reportEmbed?reportId=5f5a7036-edc7-46ac-b946-9ee5052c7533&amp;config=eyJjbHVzdGVyVXJsIjoiaHR0cHM6Ly9XQUJJLVVTLU5PUlRILUNFTlRSQUwtRy1QUklNQVJZLXJlZGlyZWN0LmFuYWx5c2lzLndpbmRvd3MubmV0IiwiZW1iZWRGZWF0dXJlcyI6eyJ1c2FnZU1ldHJpY3NWTmV4dCI6dHJ1ZSwiZGlzYWJsZUFuZ3VsYXJKU0Jvb3RzdHJhcFJlcG9ydEVtYmVkIjp0cnVlfX0%3D&amp;disableSensitivityBanner=true&quot;"/>
    <we:property name="pageName" value="&quot;ReportSectiond67a46dab0e084346301&quot;"/>
    <we:property name="pageDisplayName" value="&quot;Major Conclusions&quot;"/>
    <we:property name="datasetId" value="&quot;b68f1a83-df14-4c48-96fa-ed44ed4ba5bf&quot;"/>
    <we:property name="backgroundColor" value="&quot;#FFFFFF&quot;"/>
    <we:property name="bookmark" value="&quot;H4sIAAAAAAAAA+1YW1PrNhD+K4xfeMl05Et84Y0ToKVcDg2FM22HYWRp7figWB7ZBlIm/70r2ckJkBuUyxQ6vJDVarX77e7nle4snpWFoKNjOgRry/oi5dWQqqsN2+pYeSv7+vXgaLt/cHm8fbSLYllUmcxLa+vOqqhKoTrPypoKbQGFf110LCrECU31r4SKEjpWAaqUORXZ39Ao41Klahh3LLgthFRUmzytaAXa7DWq42882/7JxRMpq7JrOAVWNdI+FFJV7W/uB9TzOY0JkNBzPd8l2vmyWTVurtbXhxrHejKvaJajA1pms8hlzPFwC/N9Ejq+42h5meWpaEP5sff3UaHxquC2iuWtRir+jmdqS+OxDjUBFiQ29UmXhMQOOSPGWpKJqj0wHu3eFgpRRGwba9v8muYMuGWgUlA2yNxZv2SgqGKD0SFcg/Fid/7646UTJTEj1eicqqxBXtaKwWPFRt6HxCzlVVahNatHS8ytjqitmqkddHJiG8VnBceEcqM54421g9KNHwK93MZg/QFUGcFA3vQUmO1bZNyZwtFDUSpVxhD4T4HIbzVVWB3/gzILyhF26eDZkPSkqIf508OY8bkn67xSo8s+pHrzMk8WNvB2mipIG0Ae+fICPh5LNTSUy1tjen2vzlsWJW8D34kUGcseezdwBKSQ8znYXaBkKcMKJOjeAPviPsdOPhR4yvcZ9m9jGRlW/ZDtMGHNDxreDAV+0AgnfHZh5gQSRYnLAt+OHYjj0LED0l08J7RT2p5ZdG2f29BNGPO440FIXMLQu7ld3ZjT1s4n85aDBKHk0Nhtg9TbH0DQsZo+xE7tWN8GoMBswNGJZxM2O5bVY1z3H7BG2e5bg08mqUJ/VlExOnVORW2GUTR/mGGUDYkYMW7JayG0ooZ7bOjm7T8QK0muRN7E9MwynDUEnLf1P1hh1IBXNEdqgtXrkptlMMUxN/bNL7TM2KZlKi0r93McttGlUxANZR6tNqEnd6uFbhHpTjPwOmg2jZLYCSddN+GB73RD4F4U8+eP5wFntu9EejaPfOa4HnbfU8bz9fqJz/bTDpbDYL2G6slhgXxTPvx1kOE3VB90CEn1MmPFtNf4wzw0/l7itzdPYd480c/SQbWgbMihtaDfXnASahF9qt+zvWnrz8x9Vo2Il4Qu8aPYDn0kVhrY/45Vi9kqmI5I70qsxYKm62lCWIdVN/tnp5svR6uLBsf7bq1KHfPcIOraJHLCyPFIAHHQfa/UvWaWjHNrZalHc8qpSVRngcqe0py2VOVnwMtFPlqqs19RsVzjV1rQfKnGMdxs/AlU0Jwv1UOAqsHGgcRKWK53AxyWH9mvMQfLrZzlKOQbyL0pl8Np0b9yybc5fsZV8/2G5nshLZ+b9Xz8Cd6KXhGR1c8in6tCdujo4z3NvIXTi4jom1RXhaAM9BXAvO2v9ny91xxRl0izEzxwvI3lf+6F5w247oOGd//9oxvgnxt6XuQFBDyf8ZA891pnDM67QeO8UBZYySc0hzk3aWwtHDmAr7gKT3oAD0Fvslg86e48Hv8DpnNTJoAbAAA=&quot;"/>
    <we:property name="initialStateBookmark" value="&quot;H4sIAAAAAAAAA+1YW1PrNhD+K4xfeMl05Et84Y0ToKVcDg2FM22HYWRp7figWB7ZBlIm/70r2ckJkBuUyxQ6vJDVarX77e7nle4snpWFoKNjOgRry/oi5dWQqqsN2+pYeSv7+vXgaLt/cHm8fbSLYllUmcxLa+vOqqhKoTrPypoKbQGFf110LCrECU31r4SKEjpWAaqUORXZ39Ao41Klahh3LLgthFRUmzytaAXa7DWq42882/7JxRMpq7JrOAVWNdI+FFJV7W/uB9TzOY0JkNBzPd8l2vmyWTVurtbXhxrHejKvaJajA1pms8hlzPFwC/N9Ejq+42h5meWpaEP5sff3UaHxquC2iuWtRir+jmdqS+OxDjUBFiQ29UmXhMQOOSPGWpKJqj0wHu3eFgpRRGwba9v8muYMuGWgUlA2yNxZv2SgqGKD0SFcg/Fid/7646UTJTEj1eicqqxBXtaKwWPFRt6HxCzlVVahNatHS8ytjqitmqkddHJiG8VnBceEcqM54421g9KNHwK93MZg/QFUGcFA3vQUmO1bZNyZwtFDUSpVxhD4T4HIbzVVWB3/gzILyhF26eDZkPSkqIf508OY8bkn67xSo8s+pHrzMk8WNvB2mipIG0Ae+fICPh5LNTSUy1tjen2vzlsWJW8D34kUGcseezdwBKSQ8znYXaBkKcMKJOjeAPviPsdOPhR4yvcZ9m9jGRlW/ZDtMGHNDxreDAV+0AgnfHZh5gQSRYnLAt+OHYjj0LED0l08J7RT2p5ZdG2f29BNGPO440FIXMLQu7ld3ZjT1s4n85aDBKHk0Nhtg9TbH0DQsZo+xE7tWN8GoMBswNGJZxM2O5bVY1z3H7BG2e5bg08mqUJ/VlExOnVORW2GUTR/mGGUDYkYMW7JayG0ooZ7bOjm7T8QK0muRN7E9MwynDUEnLf1P1hh1IBXNEdqgtXrkptlMMUxN/bNL7TM2KZlKi0r93McttGlUxANZR6tNqEnd6uFbhHpTjPwOmg2jZLYCSddN+GB73RD4F4U8+eP5wFntu9EejaPfOa4HnbfU8bz9fqJz/bTDpbDYL2G6slhgXxTPvx1kOE3VB90CEn1MmPFtNf4wzw0/l7itzdPYd480c/SQbWgbMihtaDfXnASahF9qt+zvWnrz8x9Vo2Il4Qu8aPYDn0kVhrY/45Vi9kqmI5I70qsxYKm62lCWIdVN/tnp5svR6uLBsf7bq1KHfPcIOraJHLCyPFIAHHQfa/UvWaWjHNrZalHc8qpSVRngcqe0py2VOVnwMtFPlqqs19RsVzjV1rQfKnGMdxs/AlU0Jwv1UOAqsHGgcRKWK53AxyWH9mvMQfLrZzlKOQbyL0pl8Np0b9yybc5fsZV8/2G5nshLZ+b9Xz8Cd6KXhGR1c8in6tCdujo4z3NvIXTi4jom1RXhaAM9BXAvO2v9ny91xxRl0izEzxwvI3lf+6F5w247oOGd//9oxvgnxt6XuQFBDyf8ZA891pnDM67QeO8UBZYySc0hzk3aWwtHDmAr7gKT3oAD0Fvslg86e48Hv8DpnNTJoAbAAA=&quot;"/>
    <we:property name="isFiltersActionButtonVisible" value="true"/>
    <we:property name="reportEmbeddedTime" value="&quot;2023-12-20T16:16:31.418Z&quot;"/>
    <we:property name="creatorTenantId" value="&quot;d57d32cc-c121-488f-b07b-dfe705680c71&quot;"/>
    <we:property name="creatorUserId" value="&quot;10032001F2583310&quot;"/>
    <we:property name="creatorSessionId" value="&quot;aa4b9e75-599f-4a30-b731-c769d923035f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248</Words>
  <Application>Microsoft Office PowerPoint</Application>
  <PresentationFormat>Widescreen</PresentationFormat>
  <Paragraphs>36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Alegreya Sans SC</vt:lpstr>
      <vt:lpstr>Anaheim</vt:lpstr>
      <vt:lpstr>Arial</vt:lpstr>
      <vt:lpstr>Avenir Next LT Pro Demi</vt:lpstr>
      <vt:lpstr>Avenir Next Medium</vt:lpstr>
      <vt:lpstr>Calibri</vt:lpstr>
      <vt:lpstr>Roboto Condensed</vt:lpstr>
      <vt:lpstr>Roboto Condensed Light</vt:lpstr>
      <vt:lpstr>Office Theme</vt:lpstr>
      <vt:lpstr>Team 6 Final Project</vt:lpstr>
      <vt:lpstr>PowerPoint Presentation</vt:lpstr>
      <vt:lpstr>Our Metrics</vt:lpstr>
      <vt:lpstr>PowerPoint Presentation</vt:lpstr>
      <vt:lpstr>PowerPoint Presentation</vt:lpstr>
      <vt:lpstr>Workplace CLosing</vt:lpstr>
      <vt:lpstr>Public Information Campaigns </vt:lpstr>
      <vt:lpstr>PowerPoint Presentation</vt:lpstr>
      <vt:lpstr>Our Recommendation Best Policies to Implement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6 Final Project</dc:title>
  <dc:creator>Devon Solheim</dc:creator>
  <cp:lastModifiedBy>Devon Solheim</cp:lastModifiedBy>
  <cp:revision>3</cp:revision>
  <dcterms:created xsi:type="dcterms:W3CDTF">2023-12-20T16:08:26Z</dcterms:created>
  <dcterms:modified xsi:type="dcterms:W3CDTF">2023-12-20T16:16:36Z</dcterms:modified>
</cp:coreProperties>
</file>